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3" roundtripDataSignature="AMtx7mi/UKHMpiBJu3zJGEo3Gc2xZPja1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customschemas.google.com/relationships/presentationmetadata" Target="metadata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5" name="Google Shape;12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40" name="Google Shape;14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78" name="Google Shape;17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Top Pictures – 1991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Bottom Picture - 1996</a:t>
            </a:r>
            <a:endParaRPr/>
          </a:p>
        </p:txBody>
      </p:sp>
      <p:sp>
        <p:nvSpPr>
          <p:cNvPr id="179" name="Google Shape;179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86" name="Google Shape;18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2002 Little Bud’s Railroad</a:t>
            </a:r>
            <a:endParaRPr/>
          </a:p>
        </p:txBody>
      </p:sp>
      <p:sp>
        <p:nvSpPr>
          <p:cNvPr id="187" name="Google Shape;187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20" name="Google Shape;2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Went from a Mark 2 to two Mark 5’s to now a Mark 6</a:t>
            </a:r>
            <a:endParaRPr/>
          </a:p>
        </p:txBody>
      </p:sp>
      <p:sp>
        <p:nvSpPr>
          <p:cNvPr id="221" name="Google Shape;221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oogle Shape;35;p18"/>
          <p:cNvGrpSpPr/>
          <p:nvPr/>
        </p:nvGrpSpPr>
        <p:grpSpPr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36" name="Google Shape;36;p18"/>
            <p:cNvSpPr/>
            <p:nvPr/>
          </p:nvSpPr>
          <p:spPr>
            <a:xfrm>
              <a:off x="0" y="2208"/>
              <a:ext cx="2515" cy="1970"/>
            </a:xfrm>
            <a:custGeom>
              <a:avLst/>
              <a:gdLst/>
              <a:ahLst/>
              <a:cxnLst/>
              <a:rect l="l" t="t" r="r" b="b"/>
              <a:pathLst>
                <a:path w="2515" h="1970" extrusionOk="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50000">
                  <a:schemeClr val="dk2"/>
                </a:gs>
                <a:gs pos="100000">
                  <a:schemeClr val="dk1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7" name="Google Shape;37;p18"/>
            <p:cNvSpPr/>
            <p:nvPr/>
          </p:nvSpPr>
          <p:spPr>
            <a:xfrm>
              <a:off x="0" y="2496"/>
              <a:ext cx="2112" cy="1604"/>
            </a:xfrm>
            <a:custGeom>
              <a:avLst/>
              <a:gdLst/>
              <a:ahLst/>
              <a:cxnLst/>
              <a:rect l="l" t="t" r="r" b="b"/>
              <a:pathLst>
                <a:path w="2123" h="1696" extrusionOk="0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dk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8" name="Google Shape;38;p18"/>
            <p:cNvSpPr/>
            <p:nvPr/>
          </p:nvSpPr>
          <p:spPr>
            <a:xfrm>
              <a:off x="2092" y="3233"/>
              <a:ext cx="3668" cy="943"/>
            </a:xfrm>
            <a:custGeom>
              <a:avLst/>
              <a:gdLst/>
              <a:ahLst/>
              <a:cxnLst/>
              <a:rect l="l" t="t" r="r" b="b"/>
              <a:pathLst>
                <a:path w="3668" h="943" extrusionOk="0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9" name="Google Shape;39;p18"/>
            <p:cNvSpPr/>
            <p:nvPr/>
          </p:nvSpPr>
          <p:spPr>
            <a:xfrm>
              <a:off x="0" y="524"/>
              <a:ext cx="973" cy="1195"/>
            </a:xfrm>
            <a:custGeom>
              <a:avLst/>
              <a:gdLst/>
              <a:ahLst/>
              <a:cxnLst/>
              <a:rect l="l" t="t" r="r" b="b"/>
              <a:pathLst>
                <a:path w="969" h="1192" extrusionOk="0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0" name="Google Shape;40;p18"/>
            <p:cNvSpPr/>
            <p:nvPr/>
          </p:nvSpPr>
          <p:spPr>
            <a:xfrm>
              <a:off x="3188" y="1"/>
              <a:ext cx="2570" cy="2266"/>
            </a:xfrm>
            <a:custGeom>
              <a:avLst/>
              <a:gdLst/>
              <a:ahLst/>
              <a:cxnLst/>
              <a:rect l="l" t="t" r="r" b="b"/>
              <a:pathLst>
                <a:path w="2570" h="2266" extrusionOk="0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1" name="Google Shape;41;p18"/>
            <p:cNvSpPr/>
            <p:nvPr/>
          </p:nvSpPr>
          <p:spPr>
            <a:xfrm>
              <a:off x="3525" y="1"/>
              <a:ext cx="2185" cy="1508"/>
            </a:xfrm>
            <a:custGeom>
              <a:avLst/>
              <a:gdLst/>
              <a:ahLst/>
              <a:cxnLst/>
              <a:rect l="l" t="t" r="r" b="b"/>
              <a:pathLst>
                <a:path w="2176" h="1505" extrusionOk="0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dk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2" name="Google Shape;42;p18"/>
            <p:cNvSpPr/>
            <p:nvPr/>
          </p:nvSpPr>
          <p:spPr>
            <a:xfrm>
              <a:off x="0" y="649"/>
              <a:ext cx="816" cy="806"/>
            </a:xfrm>
            <a:custGeom>
              <a:avLst/>
              <a:gdLst/>
              <a:ahLst/>
              <a:cxnLst/>
              <a:rect l="l" t="t" r="r" b="b"/>
              <a:pathLst>
                <a:path w="813" h="804" extrusionOk="0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dk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3" name="Google Shape;43;p18"/>
            <p:cNvSpPr/>
            <p:nvPr/>
          </p:nvSpPr>
          <p:spPr>
            <a:xfrm>
              <a:off x="0" y="1545"/>
              <a:ext cx="762" cy="107"/>
            </a:xfrm>
            <a:custGeom>
              <a:avLst/>
              <a:gdLst/>
              <a:ahLst/>
              <a:cxnLst/>
              <a:rect l="l" t="t" r="r" b="b"/>
              <a:pathLst>
                <a:path w="759" h="107" extrusionOk="0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dk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4" name="Google Shape;44;p18"/>
            <p:cNvSpPr/>
            <p:nvPr/>
          </p:nvSpPr>
          <p:spPr>
            <a:xfrm>
              <a:off x="2314" y="3431"/>
              <a:ext cx="3182" cy="745"/>
            </a:xfrm>
            <a:custGeom>
              <a:avLst/>
              <a:gdLst/>
              <a:ahLst/>
              <a:cxnLst/>
              <a:rect l="l" t="t" r="r" b="b"/>
              <a:pathLst>
                <a:path w="3169" h="743" extrusionOk="0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5" name="Google Shape;45;p18"/>
            <p:cNvSpPr/>
            <p:nvPr/>
          </p:nvSpPr>
          <p:spPr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6" name="Google Shape;46;p18"/>
            <p:cNvSpPr/>
            <p:nvPr/>
          </p:nvSpPr>
          <p:spPr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7" name="Google Shape;47;p18"/>
            <p:cNvSpPr/>
            <p:nvPr/>
          </p:nvSpPr>
          <p:spPr>
            <a:xfrm>
              <a:off x="0" y="4032"/>
              <a:ext cx="5760" cy="288"/>
            </a:xfrm>
            <a:custGeom>
              <a:avLst/>
              <a:gdLst/>
              <a:ahLst/>
              <a:cxnLst/>
              <a:rect l="l" t="t" r="r" b="b"/>
              <a:pathLst>
                <a:path w="5740" h="288" extrusionOk="0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6B230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8" name="Google Shape;48;p18"/>
            <p:cNvSpPr/>
            <p:nvPr/>
          </p:nvSpPr>
          <p:spPr>
            <a:xfrm>
              <a:off x="0" y="4032"/>
              <a:ext cx="5760" cy="336"/>
            </a:xfrm>
            <a:custGeom>
              <a:avLst/>
              <a:gdLst/>
              <a:ahLst/>
              <a:cxnLst/>
              <a:rect l="l" t="t" r="r" b="b"/>
              <a:pathLst>
                <a:path w="5740" h="288" extrusionOk="0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6B230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9" name="Google Shape;49;p18"/>
            <p:cNvSpPr/>
            <p:nvPr/>
          </p:nvSpPr>
          <p:spPr>
            <a:xfrm>
              <a:off x="0" y="0"/>
              <a:ext cx="5760" cy="288"/>
            </a:xfrm>
            <a:custGeom>
              <a:avLst/>
              <a:gdLst/>
              <a:ahLst/>
              <a:cxnLst/>
              <a:rect l="l" t="t" r="r" b="b"/>
              <a:pathLst>
                <a:path w="5740" h="288" extrusionOk="0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>
              <a:gsLst>
                <a:gs pos="0">
                  <a:srgbClr val="8F4902"/>
                </a:gs>
                <a:gs pos="100000">
                  <a:schemeClr val="dk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0" name="Google Shape;50;p18"/>
            <p:cNvSpPr/>
            <p:nvPr/>
          </p:nvSpPr>
          <p:spPr>
            <a:xfrm>
              <a:off x="509" y="229"/>
              <a:ext cx="3188" cy="2024"/>
            </a:xfrm>
            <a:custGeom>
              <a:avLst/>
              <a:gdLst/>
              <a:ahLst/>
              <a:cxnLst/>
              <a:rect l="l" t="t" r="r" b="b"/>
              <a:pathLst>
                <a:path w="3188" h="2024" extrusionOk="0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1" name="Google Shape;51;p18"/>
            <p:cNvSpPr/>
            <p:nvPr/>
          </p:nvSpPr>
          <p:spPr>
            <a:xfrm>
              <a:off x="1344" y="293"/>
              <a:ext cx="2144" cy="1787"/>
            </a:xfrm>
            <a:custGeom>
              <a:avLst/>
              <a:gdLst/>
              <a:ahLst/>
              <a:cxnLst/>
              <a:rect l="l" t="t" r="r" b="b"/>
              <a:pathLst>
                <a:path w="2144" h="1787" extrusionOk="0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dk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2" name="Google Shape;52;p18"/>
            <p:cNvSpPr/>
            <p:nvPr/>
          </p:nvSpPr>
          <p:spPr>
            <a:xfrm>
              <a:off x="2932" y="1728"/>
              <a:ext cx="2828" cy="2366"/>
            </a:xfrm>
            <a:custGeom>
              <a:avLst/>
              <a:gdLst/>
              <a:ahLst/>
              <a:cxnLst/>
              <a:rect l="l" t="t" r="r" b="b"/>
              <a:pathLst>
                <a:path w="2828" h="2366" extrusionOk="0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50000">
                  <a:schemeClr val="dk2"/>
                </a:gs>
                <a:gs pos="100000">
                  <a:schemeClr val="dk1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3" name="Google Shape;53;p18"/>
            <p:cNvSpPr/>
            <p:nvPr/>
          </p:nvSpPr>
          <p:spPr>
            <a:xfrm>
              <a:off x="3160" y="1860"/>
              <a:ext cx="2162" cy="1934"/>
            </a:xfrm>
            <a:custGeom>
              <a:avLst/>
              <a:gdLst/>
              <a:ahLst/>
              <a:cxnLst/>
              <a:rect l="l" t="t" r="r" b="b"/>
              <a:pathLst>
                <a:path w="2153" h="1930" extrusionOk="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dk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54" name="Google Shape;54;p18"/>
          <p:cNvSpPr txBox="1">
            <a:spLocks noGrp="1"/>
          </p:cNvSpPr>
          <p:nvPr>
            <p:ph type="ctrTitle"/>
          </p:nvPr>
        </p:nvSpPr>
        <p:spPr>
          <a:xfrm>
            <a:off x="685800" y="1828800"/>
            <a:ext cx="7772400" cy="173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SzPts val="1920"/>
              <a:buFont typeface="Noto Sans Symbols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1pPr>
            <a:lvl2pPr marL="914400" lvl="1" indent="-297180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2pPr>
            <a:lvl3pPr marL="1371600" lvl="2" indent="-297180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3pPr>
            <a:lvl4pPr marL="1828800" lvl="3" indent="-297180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4pPr>
            <a:lvl5pPr marL="2286000" lvl="4" indent="-297179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5pPr>
            <a:lvl6pPr marL="2743200" lvl="5" indent="-297179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6pPr>
            <a:lvl7pPr marL="3200400" lvl="6" indent="-297179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7pPr>
            <a:lvl8pPr marL="3657600" lvl="7" indent="-297179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8pPr>
            <a:lvl9pPr marL="4114800" lvl="8" indent="-297179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1200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080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960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9pPr>
          </a:lstStyle>
          <a:p>
            <a:endParaRPr/>
          </a:p>
        </p:txBody>
      </p:sp>
      <p:sp>
        <p:nvSpPr>
          <p:cNvPr id="68" name="Google Shape;68;p20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1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>
              <a:spcBef>
                <a:spcPts val="560"/>
              </a:spcBef>
              <a:spcAft>
                <a:spcPts val="0"/>
              </a:spcAft>
              <a:buSzPts val="1680"/>
              <a:buChar char="■"/>
              <a:defRPr sz="2800"/>
            </a:lvl1pPr>
            <a:lvl2pPr marL="914400" lvl="1" indent="-320040" algn="l">
              <a:spcBef>
                <a:spcPts val="480"/>
              </a:spcBef>
              <a:spcAft>
                <a:spcPts val="0"/>
              </a:spcAft>
              <a:buSzPts val="1440"/>
              <a:buChar char="■"/>
              <a:defRPr sz="2400"/>
            </a:lvl2pPr>
            <a:lvl3pPr marL="1371600" lvl="2" indent="-304800" algn="l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2000"/>
            </a:lvl3pPr>
            <a:lvl4pPr marL="1828800" lvl="3" indent="-297180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 sz="1800"/>
            </a:lvl4pPr>
            <a:lvl5pPr marL="2286000" lvl="4" indent="-297179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 sz="1800"/>
            </a:lvl5pPr>
            <a:lvl6pPr marL="2743200" lvl="5" indent="-297179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 sz="1800"/>
            </a:lvl6pPr>
            <a:lvl7pPr marL="3200400" lvl="6" indent="-297179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 sz="1800"/>
            </a:lvl7pPr>
            <a:lvl8pPr marL="3657600" lvl="7" indent="-297179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 sz="1800"/>
            </a:lvl8pPr>
            <a:lvl9pPr marL="4114800" lvl="8" indent="-297179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 sz="1800"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>
              <a:spcBef>
                <a:spcPts val="560"/>
              </a:spcBef>
              <a:spcAft>
                <a:spcPts val="0"/>
              </a:spcAft>
              <a:buSzPts val="1680"/>
              <a:buChar char="■"/>
              <a:defRPr sz="2800"/>
            </a:lvl1pPr>
            <a:lvl2pPr marL="914400" lvl="1" indent="-320040" algn="l">
              <a:spcBef>
                <a:spcPts val="480"/>
              </a:spcBef>
              <a:spcAft>
                <a:spcPts val="0"/>
              </a:spcAft>
              <a:buSzPts val="1440"/>
              <a:buChar char="■"/>
              <a:defRPr sz="2400"/>
            </a:lvl2pPr>
            <a:lvl3pPr marL="1371600" lvl="2" indent="-304800" algn="l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2000"/>
            </a:lvl3pPr>
            <a:lvl4pPr marL="1828800" lvl="3" indent="-297180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 sz="1800"/>
            </a:lvl4pPr>
            <a:lvl5pPr marL="2286000" lvl="4" indent="-297179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 sz="1800"/>
            </a:lvl5pPr>
            <a:lvl6pPr marL="2743200" lvl="5" indent="-297179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 sz="1800"/>
            </a:lvl6pPr>
            <a:lvl7pPr marL="3200400" lvl="6" indent="-297179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 sz="1800"/>
            </a:lvl7pPr>
            <a:lvl8pPr marL="3657600" lvl="7" indent="-297179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 sz="1800"/>
            </a:lvl8pPr>
            <a:lvl9pPr marL="4114800" lvl="8" indent="-297179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 sz="1800"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44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2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08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96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96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96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96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96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960"/>
              <a:buNone/>
              <a:defRPr sz="1600" b="1"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480"/>
              </a:spcBef>
              <a:spcAft>
                <a:spcPts val="0"/>
              </a:spcAft>
              <a:buSzPts val="1440"/>
              <a:buChar char="■"/>
              <a:defRPr sz="2400"/>
            </a:lvl1pPr>
            <a:lvl2pPr marL="914400" lvl="1" indent="-304800" algn="l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2000"/>
            </a:lvl2pPr>
            <a:lvl3pPr marL="1371600" lvl="2" indent="-297180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 sz="1800"/>
            </a:lvl3pPr>
            <a:lvl4pPr marL="1828800" lvl="3" indent="-289560" algn="l">
              <a:spcBef>
                <a:spcPts val="320"/>
              </a:spcBef>
              <a:spcAft>
                <a:spcPts val="0"/>
              </a:spcAft>
              <a:buSzPts val="960"/>
              <a:buChar char="■"/>
              <a:defRPr sz="1600"/>
            </a:lvl4pPr>
            <a:lvl5pPr marL="2286000" lvl="4" indent="-289560" algn="l">
              <a:spcBef>
                <a:spcPts val="320"/>
              </a:spcBef>
              <a:spcAft>
                <a:spcPts val="0"/>
              </a:spcAft>
              <a:buSzPts val="960"/>
              <a:buChar char="■"/>
              <a:defRPr sz="1600"/>
            </a:lvl5pPr>
            <a:lvl6pPr marL="2743200" lvl="5" indent="-289560" algn="l">
              <a:spcBef>
                <a:spcPts val="320"/>
              </a:spcBef>
              <a:spcAft>
                <a:spcPts val="0"/>
              </a:spcAft>
              <a:buSzPts val="960"/>
              <a:buChar char="■"/>
              <a:defRPr sz="1600"/>
            </a:lvl6pPr>
            <a:lvl7pPr marL="3200400" lvl="6" indent="-289560" algn="l">
              <a:spcBef>
                <a:spcPts val="320"/>
              </a:spcBef>
              <a:spcAft>
                <a:spcPts val="0"/>
              </a:spcAft>
              <a:buSzPts val="960"/>
              <a:buChar char="■"/>
              <a:defRPr sz="1600"/>
            </a:lvl7pPr>
            <a:lvl8pPr marL="3657600" lvl="7" indent="-289559" algn="l">
              <a:spcBef>
                <a:spcPts val="320"/>
              </a:spcBef>
              <a:spcAft>
                <a:spcPts val="0"/>
              </a:spcAft>
              <a:buSzPts val="960"/>
              <a:buChar char="■"/>
              <a:defRPr sz="1600"/>
            </a:lvl8pPr>
            <a:lvl9pPr marL="4114800" lvl="8" indent="-289559" algn="l">
              <a:spcBef>
                <a:spcPts val="320"/>
              </a:spcBef>
              <a:spcAft>
                <a:spcPts val="0"/>
              </a:spcAft>
              <a:buSzPts val="960"/>
              <a:buChar char="■"/>
              <a:defRPr sz="1600"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44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2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08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96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96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96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96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96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960"/>
              <a:buNone/>
              <a:defRPr sz="1600" b="1"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480"/>
              </a:spcBef>
              <a:spcAft>
                <a:spcPts val="0"/>
              </a:spcAft>
              <a:buSzPts val="1440"/>
              <a:buChar char="■"/>
              <a:defRPr sz="2400"/>
            </a:lvl1pPr>
            <a:lvl2pPr marL="914400" lvl="1" indent="-304800" algn="l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2000"/>
            </a:lvl2pPr>
            <a:lvl3pPr marL="1371600" lvl="2" indent="-297180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 sz="1800"/>
            </a:lvl3pPr>
            <a:lvl4pPr marL="1828800" lvl="3" indent="-289560" algn="l">
              <a:spcBef>
                <a:spcPts val="320"/>
              </a:spcBef>
              <a:spcAft>
                <a:spcPts val="0"/>
              </a:spcAft>
              <a:buSzPts val="960"/>
              <a:buChar char="■"/>
              <a:defRPr sz="1600"/>
            </a:lvl4pPr>
            <a:lvl5pPr marL="2286000" lvl="4" indent="-289560" algn="l">
              <a:spcBef>
                <a:spcPts val="320"/>
              </a:spcBef>
              <a:spcAft>
                <a:spcPts val="0"/>
              </a:spcAft>
              <a:buSzPts val="960"/>
              <a:buChar char="■"/>
              <a:defRPr sz="1600"/>
            </a:lvl5pPr>
            <a:lvl6pPr marL="2743200" lvl="5" indent="-289560" algn="l">
              <a:spcBef>
                <a:spcPts val="320"/>
              </a:spcBef>
              <a:spcAft>
                <a:spcPts val="0"/>
              </a:spcAft>
              <a:buSzPts val="960"/>
              <a:buChar char="■"/>
              <a:defRPr sz="1600"/>
            </a:lvl6pPr>
            <a:lvl7pPr marL="3200400" lvl="6" indent="-289560" algn="l">
              <a:spcBef>
                <a:spcPts val="320"/>
              </a:spcBef>
              <a:spcAft>
                <a:spcPts val="0"/>
              </a:spcAft>
              <a:buSzPts val="960"/>
              <a:buChar char="■"/>
              <a:defRPr sz="1600"/>
            </a:lvl7pPr>
            <a:lvl8pPr marL="3657600" lvl="7" indent="-289559" algn="l">
              <a:spcBef>
                <a:spcPts val="320"/>
              </a:spcBef>
              <a:spcAft>
                <a:spcPts val="0"/>
              </a:spcAft>
              <a:buSzPts val="960"/>
              <a:buChar char="■"/>
              <a:defRPr sz="1600"/>
            </a:lvl8pPr>
            <a:lvl9pPr marL="4114800" lvl="8" indent="-289559" algn="l">
              <a:spcBef>
                <a:spcPts val="320"/>
              </a:spcBef>
              <a:spcAft>
                <a:spcPts val="0"/>
              </a:spcAft>
              <a:buSzPts val="960"/>
              <a:buChar char="■"/>
              <a:defRPr sz="1600"/>
            </a:lvl9pPr>
          </a:lstStyle>
          <a:p>
            <a:endParaRPr/>
          </a:p>
        </p:txBody>
      </p:sp>
      <p:sp>
        <p:nvSpPr>
          <p:cNvPr id="84" name="Google Shape;84;p22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3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3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4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0520" algn="l">
              <a:spcBef>
                <a:spcPts val="640"/>
              </a:spcBef>
              <a:spcAft>
                <a:spcPts val="0"/>
              </a:spcAft>
              <a:buSzPts val="1920"/>
              <a:buChar char="■"/>
              <a:defRPr sz="3200"/>
            </a:lvl1pPr>
            <a:lvl2pPr marL="914400" lvl="1" indent="-335280" algn="l">
              <a:spcBef>
                <a:spcPts val="560"/>
              </a:spcBef>
              <a:spcAft>
                <a:spcPts val="0"/>
              </a:spcAft>
              <a:buSzPts val="1680"/>
              <a:buChar char="■"/>
              <a:defRPr sz="2800"/>
            </a:lvl2pPr>
            <a:lvl3pPr marL="1371600" lvl="2" indent="-320039" algn="l">
              <a:spcBef>
                <a:spcPts val="480"/>
              </a:spcBef>
              <a:spcAft>
                <a:spcPts val="0"/>
              </a:spcAft>
              <a:buSzPts val="1440"/>
              <a:buChar char="■"/>
              <a:defRPr sz="2400"/>
            </a:lvl3pPr>
            <a:lvl4pPr marL="1828800" lvl="3" indent="-304800" algn="l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2000"/>
            </a:lvl4pPr>
            <a:lvl5pPr marL="2286000" lvl="4" indent="-304800" algn="l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2000"/>
            </a:lvl5pPr>
            <a:lvl6pPr marL="2743200" lvl="5" indent="-304800" algn="l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2000"/>
            </a:lvl6pPr>
            <a:lvl7pPr marL="3200400" lvl="6" indent="-304800" algn="l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2000"/>
            </a:lvl7pPr>
            <a:lvl8pPr marL="3657600" lvl="7" indent="-304800" algn="l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2000"/>
            </a:lvl8pPr>
            <a:lvl9pPr marL="4114800" lvl="8" indent="-304800" algn="l">
              <a:spcBef>
                <a:spcPts val="400"/>
              </a:spcBef>
              <a:spcAft>
                <a:spcPts val="0"/>
              </a:spcAft>
              <a:buSzPts val="1200"/>
              <a:buChar char="■"/>
              <a:defRPr sz="2000"/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72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6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1920"/>
              <a:buFont typeface="Noto Sans Symbols"/>
              <a:buNone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1680"/>
              <a:buFont typeface="Noto Sans Symbols"/>
              <a:buNone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folHlink"/>
              </a:buClr>
              <a:buSzPts val="1440"/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6" name="Google Shape;106;p2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72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6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9pPr>
          </a:lstStyle>
          <a:p>
            <a:endParaRPr/>
          </a:p>
        </p:txBody>
      </p:sp>
      <p:sp>
        <p:nvSpPr>
          <p:cNvPr id="107" name="Google Shape;107;p26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7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7"/>
          <p:cNvSpPr txBox="1">
            <a:spLocks noGrp="1"/>
          </p:cNvSpPr>
          <p:nvPr>
            <p:ph type="body" idx="1"/>
          </p:nvPr>
        </p:nvSpPr>
        <p:spPr>
          <a:xfrm rot="5400000">
            <a:off x="2306637" y="-249238"/>
            <a:ext cx="4530725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1pPr>
            <a:lvl2pPr marL="914400" lvl="1" indent="-297180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2pPr>
            <a:lvl3pPr marL="1371600" lvl="2" indent="-297180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3pPr>
            <a:lvl4pPr marL="1828800" lvl="3" indent="-297180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4pPr>
            <a:lvl5pPr marL="2286000" lvl="4" indent="-297179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5pPr>
            <a:lvl6pPr marL="2743200" lvl="5" indent="-297179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6pPr>
            <a:lvl7pPr marL="3200400" lvl="6" indent="-297179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7pPr>
            <a:lvl8pPr marL="3657600" lvl="7" indent="-297179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8pPr>
            <a:lvl9pPr marL="4114800" lvl="8" indent="-297179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9pPr>
          </a:lstStyle>
          <a:p>
            <a:endParaRPr/>
          </a:p>
        </p:txBody>
      </p:sp>
      <p:sp>
        <p:nvSpPr>
          <p:cNvPr id="113" name="Google Shape;113;p27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8"/>
          <p:cNvSpPr txBox="1">
            <a:spLocks noGrp="1"/>
          </p:cNvSpPr>
          <p:nvPr>
            <p:ph type="title"/>
          </p:nvPr>
        </p:nvSpPr>
        <p:spPr>
          <a:xfrm rot="5400000">
            <a:off x="4731544" y="2175669"/>
            <a:ext cx="5853112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8"/>
          <p:cNvSpPr txBox="1">
            <a:spLocks noGrp="1"/>
          </p:cNvSpPr>
          <p:nvPr>
            <p:ph type="body" idx="1"/>
          </p:nvPr>
        </p:nvSpPr>
        <p:spPr>
          <a:xfrm rot="5400000">
            <a:off x="540544" y="194469"/>
            <a:ext cx="5853112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1pPr>
            <a:lvl2pPr marL="914400" lvl="1" indent="-297180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2pPr>
            <a:lvl3pPr marL="1371600" lvl="2" indent="-297180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3pPr>
            <a:lvl4pPr marL="1828800" lvl="3" indent="-297180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4pPr>
            <a:lvl5pPr marL="2286000" lvl="4" indent="-297179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5pPr>
            <a:lvl6pPr marL="2743200" lvl="5" indent="-297179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6pPr>
            <a:lvl7pPr marL="3200400" lvl="6" indent="-297179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7pPr>
            <a:lvl8pPr marL="3657600" lvl="7" indent="-297179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8pPr>
            <a:lvl9pPr marL="4114800" lvl="8" indent="-297179" algn="l">
              <a:spcBef>
                <a:spcPts val="360"/>
              </a:spcBef>
              <a:spcAft>
                <a:spcPts val="0"/>
              </a:spcAft>
              <a:buSzPts val="1080"/>
              <a:buChar char="■"/>
              <a:defRPr/>
            </a:lvl9pPr>
          </a:lstStyle>
          <a:p>
            <a:endParaRPr/>
          </a:p>
        </p:txBody>
      </p:sp>
      <p:sp>
        <p:nvSpPr>
          <p:cNvPr id="119" name="Google Shape;119;p28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dk1"/>
            </a:gs>
            <a:gs pos="100000">
              <a:schemeClr val="dk2"/>
            </a:gs>
          </a:gsLst>
          <a:lin ang="5400000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7"/>
          <p:cNvGrpSpPr/>
          <p:nvPr/>
        </p:nvGrpSpPr>
        <p:grpSpPr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11" name="Google Shape;11;p17"/>
            <p:cNvSpPr/>
            <p:nvPr/>
          </p:nvSpPr>
          <p:spPr>
            <a:xfrm>
              <a:off x="0" y="2208"/>
              <a:ext cx="2515" cy="1970"/>
            </a:xfrm>
            <a:custGeom>
              <a:avLst/>
              <a:gdLst/>
              <a:ahLst/>
              <a:cxnLst/>
              <a:rect l="l" t="t" r="r" b="b"/>
              <a:pathLst>
                <a:path w="2515" h="1970" extrusionOk="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50000">
                  <a:schemeClr val="dk2"/>
                </a:gs>
                <a:gs pos="100000">
                  <a:schemeClr val="dk1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" name="Google Shape;12;p17"/>
            <p:cNvSpPr/>
            <p:nvPr/>
          </p:nvSpPr>
          <p:spPr>
            <a:xfrm>
              <a:off x="0" y="2496"/>
              <a:ext cx="2112" cy="1604"/>
            </a:xfrm>
            <a:custGeom>
              <a:avLst/>
              <a:gdLst/>
              <a:ahLst/>
              <a:cxnLst/>
              <a:rect l="l" t="t" r="r" b="b"/>
              <a:pathLst>
                <a:path w="2123" h="1696" extrusionOk="0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dk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" name="Google Shape;13;p17"/>
            <p:cNvSpPr/>
            <p:nvPr/>
          </p:nvSpPr>
          <p:spPr>
            <a:xfrm>
              <a:off x="2092" y="3233"/>
              <a:ext cx="3668" cy="943"/>
            </a:xfrm>
            <a:custGeom>
              <a:avLst/>
              <a:gdLst/>
              <a:ahLst/>
              <a:cxnLst/>
              <a:rect l="l" t="t" r="r" b="b"/>
              <a:pathLst>
                <a:path w="3668" h="943" extrusionOk="0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" name="Google Shape;14;p17"/>
            <p:cNvSpPr/>
            <p:nvPr/>
          </p:nvSpPr>
          <p:spPr>
            <a:xfrm>
              <a:off x="0" y="524"/>
              <a:ext cx="973" cy="1195"/>
            </a:xfrm>
            <a:custGeom>
              <a:avLst/>
              <a:gdLst/>
              <a:ahLst/>
              <a:cxnLst/>
              <a:rect l="l" t="t" r="r" b="b"/>
              <a:pathLst>
                <a:path w="969" h="1192" extrusionOk="0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" name="Google Shape;15;p17"/>
            <p:cNvSpPr/>
            <p:nvPr/>
          </p:nvSpPr>
          <p:spPr>
            <a:xfrm>
              <a:off x="3188" y="1"/>
              <a:ext cx="2570" cy="2266"/>
            </a:xfrm>
            <a:custGeom>
              <a:avLst/>
              <a:gdLst/>
              <a:ahLst/>
              <a:cxnLst/>
              <a:rect l="l" t="t" r="r" b="b"/>
              <a:pathLst>
                <a:path w="2570" h="2266" extrusionOk="0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6" name="Google Shape;16;p17"/>
            <p:cNvSpPr/>
            <p:nvPr/>
          </p:nvSpPr>
          <p:spPr>
            <a:xfrm>
              <a:off x="3525" y="1"/>
              <a:ext cx="2185" cy="1508"/>
            </a:xfrm>
            <a:custGeom>
              <a:avLst/>
              <a:gdLst/>
              <a:ahLst/>
              <a:cxnLst/>
              <a:rect l="l" t="t" r="r" b="b"/>
              <a:pathLst>
                <a:path w="2176" h="1505" extrusionOk="0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dk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" name="Google Shape;17;p17"/>
            <p:cNvSpPr/>
            <p:nvPr/>
          </p:nvSpPr>
          <p:spPr>
            <a:xfrm>
              <a:off x="0" y="649"/>
              <a:ext cx="816" cy="806"/>
            </a:xfrm>
            <a:custGeom>
              <a:avLst/>
              <a:gdLst/>
              <a:ahLst/>
              <a:cxnLst/>
              <a:rect l="l" t="t" r="r" b="b"/>
              <a:pathLst>
                <a:path w="813" h="804" extrusionOk="0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dk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8" name="Google Shape;18;p17"/>
            <p:cNvSpPr/>
            <p:nvPr/>
          </p:nvSpPr>
          <p:spPr>
            <a:xfrm>
              <a:off x="0" y="1545"/>
              <a:ext cx="762" cy="107"/>
            </a:xfrm>
            <a:custGeom>
              <a:avLst/>
              <a:gdLst/>
              <a:ahLst/>
              <a:cxnLst/>
              <a:rect l="l" t="t" r="r" b="b"/>
              <a:pathLst>
                <a:path w="759" h="107" extrusionOk="0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dk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" name="Google Shape;19;p17"/>
            <p:cNvSpPr/>
            <p:nvPr/>
          </p:nvSpPr>
          <p:spPr>
            <a:xfrm>
              <a:off x="2314" y="3431"/>
              <a:ext cx="3182" cy="745"/>
            </a:xfrm>
            <a:custGeom>
              <a:avLst/>
              <a:gdLst/>
              <a:ahLst/>
              <a:cxnLst/>
              <a:rect l="l" t="t" r="r" b="b"/>
              <a:pathLst>
                <a:path w="3169" h="743" extrusionOk="0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0" name="Google Shape;20;p17"/>
            <p:cNvSpPr/>
            <p:nvPr/>
          </p:nvSpPr>
          <p:spPr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" name="Google Shape;21;p17"/>
            <p:cNvSpPr/>
            <p:nvPr/>
          </p:nvSpPr>
          <p:spPr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" name="Google Shape;22;p17"/>
            <p:cNvSpPr/>
            <p:nvPr/>
          </p:nvSpPr>
          <p:spPr>
            <a:xfrm>
              <a:off x="0" y="4032"/>
              <a:ext cx="5760" cy="288"/>
            </a:xfrm>
            <a:custGeom>
              <a:avLst/>
              <a:gdLst/>
              <a:ahLst/>
              <a:cxnLst/>
              <a:rect l="l" t="t" r="r" b="b"/>
              <a:pathLst>
                <a:path w="5740" h="288" extrusionOk="0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6B230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" name="Google Shape;23;p17"/>
            <p:cNvSpPr/>
            <p:nvPr/>
          </p:nvSpPr>
          <p:spPr>
            <a:xfrm>
              <a:off x="0" y="4032"/>
              <a:ext cx="5760" cy="336"/>
            </a:xfrm>
            <a:custGeom>
              <a:avLst/>
              <a:gdLst/>
              <a:ahLst/>
              <a:cxnLst/>
              <a:rect l="l" t="t" r="r" b="b"/>
              <a:pathLst>
                <a:path w="5740" h="288" extrusionOk="0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6B230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" name="Google Shape;24;p17"/>
            <p:cNvSpPr/>
            <p:nvPr/>
          </p:nvSpPr>
          <p:spPr>
            <a:xfrm>
              <a:off x="0" y="0"/>
              <a:ext cx="5760" cy="288"/>
            </a:xfrm>
            <a:custGeom>
              <a:avLst/>
              <a:gdLst/>
              <a:ahLst/>
              <a:cxnLst/>
              <a:rect l="l" t="t" r="r" b="b"/>
              <a:pathLst>
                <a:path w="5740" h="288" extrusionOk="0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>
              <a:gsLst>
                <a:gs pos="0">
                  <a:srgbClr val="8F4902"/>
                </a:gs>
                <a:gs pos="100000">
                  <a:schemeClr val="dk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" name="Google Shape;25;p17"/>
            <p:cNvSpPr/>
            <p:nvPr/>
          </p:nvSpPr>
          <p:spPr>
            <a:xfrm>
              <a:off x="509" y="229"/>
              <a:ext cx="3188" cy="2024"/>
            </a:xfrm>
            <a:custGeom>
              <a:avLst/>
              <a:gdLst/>
              <a:ahLst/>
              <a:cxnLst/>
              <a:rect l="l" t="t" r="r" b="b"/>
              <a:pathLst>
                <a:path w="3188" h="2024" extrusionOk="0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6" name="Google Shape;26;p17"/>
            <p:cNvSpPr/>
            <p:nvPr/>
          </p:nvSpPr>
          <p:spPr>
            <a:xfrm>
              <a:off x="1344" y="293"/>
              <a:ext cx="2144" cy="1787"/>
            </a:xfrm>
            <a:custGeom>
              <a:avLst/>
              <a:gdLst/>
              <a:ahLst/>
              <a:cxnLst/>
              <a:rect l="l" t="t" r="r" b="b"/>
              <a:pathLst>
                <a:path w="2144" h="1787" extrusionOk="0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dk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7" name="Google Shape;27;p17"/>
            <p:cNvSpPr/>
            <p:nvPr/>
          </p:nvSpPr>
          <p:spPr>
            <a:xfrm>
              <a:off x="2932" y="1728"/>
              <a:ext cx="2828" cy="2366"/>
            </a:xfrm>
            <a:custGeom>
              <a:avLst/>
              <a:gdLst/>
              <a:ahLst/>
              <a:cxnLst/>
              <a:rect l="l" t="t" r="r" b="b"/>
              <a:pathLst>
                <a:path w="2828" h="2366" extrusionOk="0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50000">
                  <a:schemeClr val="dk2"/>
                </a:gs>
                <a:gs pos="100000">
                  <a:schemeClr val="dk1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" name="Google Shape;28;p17"/>
            <p:cNvSpPr/>
            <p:nvPr/>
          </p:nvSpPr>
          <p:spPr>
            <a:xfrm>
              <a:off x="3160" y="1860"/>
              <a:ext cx="2162" cy="1934"/>
            </a:xfrm>
            <a:custGeom>
              <a:avLst/>
              <a:gdLst/>
              <a:ahLst/>
              <a:cxnLst/>
              <a:rect l="l" t="t" r="r" b="b"/>
              <a:pathLst>
                <a:path w="2153" h="1930" extrusionOk="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dk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29" name="Google Shape;29;p17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052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1920"/>
              <a:buFont typeface="Noto Sans Symbols"/>
              <a:buChar char="■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3528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1680"/>
              <a:buFont typeface="Noto Sans Symbols"/>
              <a:buChar char="■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0039" algn="l" rtl="0">
              <a:spcBef>
                <a:spcPts val="480"/>
              </a:spcBef>
              <a:spcAft>
                <a:spcPts val="0"/>
              </a:spcAft>
              <a:buClr>
                <a:schemeClr val="folHlink"/>
              </a:buClr>
              <a:buSzPts val="1440"/>
              <a:buFont typeface="Noto Sans Symbols"/>
              <a:buChar char="■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048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048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048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048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048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048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jp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1.jpg"/><Relationship Id="rId7" Type="http://schemas.openxmlformats.org/officeDocument/2006/relationships/image" Target="../media/image3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Relationship Id="rId9" Type="http://schemas.openxmlformats.org/officeDocument/2006/relationships/image" Target="../media/image3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"/>
          <p:cNvSpPr txBox="1">
            <a:spLocks noGrp="1"/>
          </p:cNvSpPr>
          <p:nvPr>
            <p:ph type="ctrTitle"/>
          </p:nvPr>
        </p:nvSpPr>
        <p:spPr>
          <a:xfrm>
            <a:off x="762000" y="1143000"/>
            <a:ext cx="7696200" cy="23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/>
              <a:t>Sprouting New Ideas for your Agritourism Venue</a:t>
            </a:r>
            <a:endParaRPr sz="6000"/>
          </a:p>
        </p:txBody>
      </p:sp>
      <p:sp>
        <p:nvSpPr>
          <p:cNvPr id="128" name="Google Shape;128;p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en-US"/>
              <a:t>Carolyn’s Country Cousins </a:t>
            </a:r>
            <a:endParaRPr/>
          </a:p>
          <a:p>
            <a:pPr marL="0" lvl="0" indent="0" algn="ctr" rtl="0">
              <a:spcBef>
                <a:spcPts val="640"/>
              </a:spcBef>
              <a:spcAft>
                <a:spcPts val="0"/>
              </a:spcAft>
              <a:buSzPts val="1920"/>
              <a:buNone/>
            </a:pPr>
            <a:r>
              <a:rPr lang="en-US"/>
              <a:t>Pumpkin Patch</a:t>
            </a:r>
            <a:endParaRPr/>
          </a:p>
          <a:p>
            <a:pPr marL="0" lvl="0" indent="0" algn="ctr" rtl="0">
              <a:spcBef>
                <a:spcPts val="640"/>
              </a:spcBef>
              <a:spcAft>
                <a:spcPts val="0"/>
              </a:spcAft>
              <a:buSzPts val="1920"/>
              <a:buNone/>
            </a:pPr>
            <a:r>
              <a:rPr lang="en-US"/>
              <a:t>Carolyn and Buddy  Raasch</a:t>
            </a:r>
            <a:endParaRPr/>
          </a:p>
          <a:p>
            <a:pPr marL="0" lvl="0" indent="0" algn="ctr" rtl="0">
              <a:spcBef>
                <a:spcPts val="640"/>
              </a:spcBef>
              <a:spcAft>
                <a:spcPts val="0"/>
              </a:spcAft>
              <a:buSzPts val="1920"/>
              <a:buNone/>
            </a:pPr>
            <a:r>
              <a:rPr lang="en-US"/>
              <a:t>March 2021</a:t>
            </a:r>
            <a:endParaRPr/>
          </a:p>
        </p:txBody>
      </p:sp>
      <p:pic>
        <p:nvPicPr>
          <p:cNvPr id="129" name="Google Shape;129;p1" descr="carolyns logo 6-22-0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43800" y="4114800"/>
            <a:ext cx="1160463" cy="1417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" descr="Liberty_Corn_Maze[1]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" y="4114800"/>
            <a:ext cx="1271588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Traditional Farmers</a:t>
            </a:r>
            <a:endParaRPr/>
          </a:p>
        </p:txBody>
      </p:sp>
      <p:pic>
        <p:nvPicPr>
          <p:cNvPr id="144" name="Google Shape;144;p2" descr="2009 nov 6 412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1219200"/>
            <a:ext cx="2641600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" descr="2009 Sept 17 010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86400" y="1219200"/>
            <a:ext cx="2641600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" descr="trad farmer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3400" y="3962400"/>
            <a:ext cx="2667000" cy="200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" descr="2009 Sept 17 015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84800" y="3886200"/>
            <a:ext cx="2743200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" descr="Red Truck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38400" y="2286000"/>
            <a:ext cx="3860800" cy="289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Traditional Garden</a:t>
            </a:r>
            <a:endParaRPr/>
          </a:p>
        </p:txBody>
      </p:sp>
      <p:pic>
        <p:nvPicPr>
          <p:cNvPr id="154" name="Google Shape;154;p3" descr="veg gr beans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066800" y="1447800"/>
            <a:ext cx="2605088" cy="1954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" descr="veg sw corn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62600" y="1447800"/>
            <a:ext cx="2590800" cy="194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3" descr="veg tomato baskets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6800" y="3886200"/>
            <a:ext cx="2590800" cy="194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3" descr="veg broc caul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62600" y="3886200"/>
            <a:ext cx="2590800" cy="194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3" descr="veg flower pic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352800" y="2590800"/>
            <a:ext cx="2667000" cy="200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Carolyn’s Country Cousins</a:t>
            </a:r>
            <a:endParaRPr/>
          </a:p>
        </p:txBody>
      </p:sp>
      <p:pic>
        <p:nvPicPr>
          <p:cNvPr id="164" name="Google Shape;164;p4" descr="air photo 1991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28600" y="1219200"/>
            <a:ext cx="3187700" cy="22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4" descr="air photo 2005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48000" y="2133600"/>
            <a:ext cx="2895600" cy="21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4" descr="air photo kansas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86400" y="2819400"/>
            <a:ext cx="2844800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4" descr="ccc banner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7200" y="4648200"/>
            <a:ext cx="5029200" cy="1401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Our Story</a:t>
            </a:r>
            <a:endParaRPr/>
          </a:p>
        </p:txBody>
      </p:sp>
      <p:sp>
        <p:nvSpPr>
          <p:cNvPr id="173" name="Google Shape;173;p5"/>
          <p:cNvSpPr txBox="1">
            <a:spLocks noGrp="1"/>
          </p:cNvSpPr>
          <p:nvPr>
            <p:ph type="body" idx="1"/>
          </p:nvPr>
        </p:nvSpPr>
        <p:spPr>
          <a:xfrm>
            <a:off x="152400" y="1219200"/>
            <a:ext cx="84582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920"/>
              <a:buChar char="■"/>
            </a:pPr>
            <a:r>
              <a:rPr lang="en-US"/>
              <a:t>Started In 1991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SzPts val="1920"/>
              <a:buFont typeface="Noto Sans Symbols"/>
              <a:buNone/>
            </a:pPr>
            <a:r>
              <a:rPr lang="en-US"/>
              <a:t>		Small garden pumpkin patch 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SzPts val="1920"/>
              <a:buFont typeface="Noto Sans Symbols"/>
              <a:buNone/>
            </a:pPr>
            <a:r>
              <a:rPr lang="en-US"/>
              <a:t>		Handful of school tours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SzPts val="1920"/>
              <a:buFont typeface="Noto Sans Symbols"/>
              <a:buNone/>
            </a:pPr>
            <a:r>
              <a:rPr lang="en-US"/>
              <a:t>		</a:t>
            </a:r>
            <a:endParaRPr/>
          </a:p>
        </p:txBody>
      </p:sp>
      <p:pic>
        <p:nvPicPr>
          <p:cNvPr id="174" name="Google Shape;174;p5" descr="1994 Air View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48400" y="762000"/>
            <a:ext cx="2895600" cy="2008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5" descr="1991 site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05000" y="2944813"/>
            <a:ext cx="5486400" cy="3979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6" descr="1995 Tour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533400"/>
            <a:ext cx="4267200" cy="2624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6" descr="1995 Tour 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67200" y="1066800"/>
            <a:ext cx="4264025" cy="299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6" descr="1997 Tour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28800" y="3733800"/>
            <a:ext cx="4943475" cy="291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Transition</a:t>
            </a:r>
            <a:endParaRPr/>
          </a:p>
        </p:txBody>
      </p:sp>
      <p:pic>
        <p:nvPicPr>
          <p:cNvPr id="190" name="Google Shape;190;p7" descr="Sacks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143000"/>
            <a:ext cx="2071688" cy="1554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7" descr="Mkt Flyers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62200" y="1314450"/>
            <a:ext cx="3962400" cy="297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7" descr="welcome sign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3200" y="3733800"/>
            <a:ext cx="3759200" cy="281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7" descr="FM Customers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86400" y="3048000"/>
            <a:ext cx="24384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7" descr="veg pumpkin fence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53200" y="4572000"/>
            <a:ext cx="2322513" cy="1579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7" descr="1995 Tour1.jp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172200" y="1143000"/>
            <a:ext cx="2351088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8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Uncle Earl’s Mining Camp</a:t>
            </a:r>
            <a:br>
              <a:rPr lang="en-US" sz="4000"/>
            </a:br>
            <a:r>
              <a:rPr lang="en-US" sz="4000"/>
              <a:t>new 2006</a:t>
            </a:r>
            <a:endParaRPr/>
          </a:p>
        </p:txBody>
      </p:sp>
      <p:sp>
        <p:nvSpPr>
          <p:cNvPr id="201" name="Google Shape;201;p8"/>
          <p:cNvSpPr txBox="1">
            <a:spLocks noGrp="1"/>
          </p:cNvSpPr>
          <p:nvPr>
            <p:ph type="body" idx="1"/>
          </p:nvPr>
        </p:nvSpPr>
        <p:spPr>
          <a:xfrm>
            <a:off x="457200" y="1371600"/>
            <a:ext cx="8229600" cy="16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■"/>
            </a:pPr>
            <a:r>
              <a:rPr lang="en-US" sz="2400"/>
              <a:t>Earth Science teachers needed a field trip w/ an educational and entertaining theme for rocks and minerals. Everything we come in contact with either has to be mined or farmed. It is a natural bond.</a:t>
            </a:r>
            <a:endParaRPr/>
          </a:p>
        </p:txBody>
      </p:sp>
      <p:pic>
        <p:nvPicPr>
          <p:cNvPr id="202" name="Google Shape;202;p8" descr="may 12 2008 00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" y="3581400"/>
            <a:ext cx="3124200" cy="208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8" descr="may 16 2008 0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29000" y="3276600"/>
            <a:ext cx="2260600" cy="339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8" descr="may 12 2008 0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91200" y="3505200"/>
            <a:ext cx="3124200" cy="208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9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2010</a:t>
            </a:r>
            <a:endParaRPr/>
          </a:p>
        </p:txBody>
      </p:sp>
      <p:sp>
        <p:nvSpPr>
          <p:cNvPr id="210" name="Google Shape;210;p9"/>
          <p:cNvSpPr txBox="1">
            <a:spLocks noGrp="1"/>
          </p:cNvSpPr>
          <p:nvPr>
            <p:ph type="body" idx="1"/>
          </p:nvPr>
        </p:nvSpPr>
        <p:spPr>
          <a:xfrm>
            <a:off x="381000" y="121920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■"/>
            </a:pPr>
            <a:r>
              <a:rPr lang="en-US" sz="2400"/>
              <a:t>60 acres of U-pick Pumpkins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SzPts val="1440"/>
              <a:buChar char="■"/>
            </a:pPr>
            <a:r>
              <a:rPr lang="en-US" sz="2400"/>
              <a:t>110,000 general admission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SzPts val="1440"/>
              <a:buChar char="■"/>
            </a:pPr>
            <a:r>
              <a:rPr lang="en-US" sz="2400"/>
              <a:t>16,000 School and group tours</a:t>
            </a:r>
            <a:endParaRPr/>
          </a:p>
        </p:txBody>
      </p:sp>
      <p:pic>
        <p:nvPicPr>
          <p:cNvPr id="211" name="Google Shape;211;p9" descr="Pathfinder yellow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86600" y="609600"/>
            <a:ext cx="120015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9" descr="2008 pig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3400" y="2895600"/>
            <a:ext cx="2057400" cy="15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9" descr="2008 tour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00800" y="2819400"/>
            <a:ext cx="21336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9" descr="15 Aug 2008 1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3400" y="4838700"/>
            <a:ext cx="21336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9" descr="Patch pic oct 10 12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00800" y="4800600"/>
            <a:ext cx="2209800" cy="165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9" descr="Patch pic 43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429000" y="4800600"/>
            <a:ext cx="2209800" cy="165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9" descr="2008 Pumpkin Princess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962400" y="2819400"/>
            <a:ext cx="1200150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0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DONUTS DONUTS DONUTS</a:t>
            </a:r>
            <a:endParaRPr/>
          </a:p>
        </p:txBody>
      </p:sp>
      <p:sp>
        <p:nvSpPr>
          <p:cNvPr id="224" name="Google Shape;224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191000" cy="3428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■"/>
            </a:pPr>
            <a:r>
              <a:rPr lang="en-US" sz="2400"/>
              <a:t>We are well known for our donuts -  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SzPts val="1440"/>
              <a:buChar char="■"/>
            </a:pPr>
            <a:r>
              <a:rPr lang="en-US" sz="2400"/>
              <a:t>In 2019 we made over 10,000 donuts in 1 day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SzPts val="1440"/>
              <a:buChar char="■"/>
            </a:pPr>
            <a:r>
              <a:rPr lang="en-US" sz="2400"/>
              <a:t>2020 built a new larger donut house and got a Belshaw Mark 6</a:t>
            </a:r>
            <a:endParaRPr sz="2400"/>
          </a:p>
        </p:txBody>
      </p:sp>
      <p:pic>
        <p:nvPicPr>
          <p:cNvPr id="225" name="Google Shape;225;p10" descr="C:\Users\Carolyn\Pictures\pumpkin donuts in packag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600" y="4340469"/>
            <a:ext cx="2000250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0" descr="C:\Users\Carolyn\Pictures\Donuts on tray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81800" y="1143000"/>
            <a:ext cx="22860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0" descr="C:\Users\Carolyn\Pictures\2018-10-30 Carolyn's phone 10-30-2018\Carolyn's phone 10-30-2018 427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48200" y="3429000"/>
            <a:ext cx="2457449" cy="327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2016</a:t>
            </a:r>
            <a:endParaRPr/>
          </a:p>
        </p:txBody>
      </p:sp>
      <p:sp>
        <p:nvSpPr>
          <p:cNvPr id="233" name="Google Shape;233;p11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43434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■"/>
            </a:pPr>
            <a:r>
              <a:rPr lang="en-US" sz="2400"/>
              <a:t>Redid Animal Barn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SzPts val="1440"/>
              <a:buChar char="■"/>
            </a:pPr>
            <a:r>
              <a:rPr lang="en-US" sz="2400"/>
              <a:t>Added Pumpkin Jumping Pad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SzPts val="1440"/>
              <a:buChar char="■"/>
            </a:pPr>
            <a:r>
              <a:rPr lang="en-US" sz="2400"/>
              <a:t>As of 2020 we now had 1 Pumpkin Jumping Pad and 2 jumping pillows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SzPts val="1440"/>
              <a:buChar char="■"/>
            </a:pPr>
            <a:r>
              <a:rPr lang="en-US" sz="2400"/>
              <a:t>Corny Corral</a:t>
            </a:r>
            <a:endParaRPr sz="2400"/>
          </a:p>
        </p:txBody>
      </p:sp>
      <p:pic>
        <p:nvPicPr>
          <p:cNvPr id="234" name="Google Shape;234;p11" descr="C:\Users\Carolyn\Downloads\20160916_17204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29200" y="1389185"/>
            <a:ext cx="3657600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 descr="C:\Users\Carolyn\Downloads\20161008_105213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2824" y="3810000"/>
            <a:ext cx="4199467" cy="236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1" descr="C:\Users\Carolyn\Downloads\20161008_104957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8600" y="4299440"/>
            <a:ext cx="4199466" cy="236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2018-2019</a:t>
            </a:r>
            <a:endParaRPr/>
          </a:p>
        </p:txBody>
      </p:sp>
      <p:sp>
        <p:nvSpPr>
          <p:cNvPr id="242" name="Google Shape;242;p12"/>
          <p:cNvSpPr txBox="1">
            <a:spLocks noGrp="1"/>
          </p:cNvSpPr>
          <p:nvPr>
            <p:ph type="body" idx="1"/>
          </p:nvPr>
        </p:nvSpPr>
        <p:spPr>
          <a:xfrm>
            <a:off x="457200" y="1219200"/>
            <a:ext cx="426720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320"/>
              <a:buChar char="■"/>
            </a:pPr>
            <a:r>
              <a:rPr lang="en-US" sz="2200"/>
              <a:t>New building for the Country Carousel -2018</a:t>
            </a:r>
            <a:endParaRPr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SzPts val="1320"/>
              <a:buChar char="■"/>
            </a:pPr>
            <a:r>
              <a:rPr lang="en-US" sz="2200"/>
              <a:t>New Permanent Bathrooms 2019 HUGE amenity for our customers</a:t>
            </a:r>
            <a:endParaRPr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SzPts val="1320"/>
              <a:buChar char="■"/>
            </a:pPr>
            <a:r>
              <a:rPr lang="en-US" sz="2200"/>
              <a:t>2019 put in a larger bar with wine slush and a variety of craft beer – parents  LOVE this</a:t>
            </a:r>
            <a:endParaRPr sz="2200"/>
          </a:p>
        </p:txBody>
      </p:sp>
      <p:pic>
        <p:nvPicPr>
          <p:cNvPr id="243" name="Google Shape;243;p12" descr="C:\Users\Carolyn\Pictures\2019-09-08 Carolyn's phone 9-8-2019\Carolyn's phone 9-8-2019 024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91200" y="914400"/>
            <a:ext cx="3352800" cy="2514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2" descr="C:\Users\Carolyn\Pictures\2018-10-30 Carolyn's phone 10-30-2018\Carolyn's phone 10-30-2018 007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08683" y="2819400"/>
            <a:ext cx="3454400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2" descr="C:\Users\Carolyn\Pictures\2018-09-14 Carolyn's phone 9-14-2018\Carolyn's phone 9-14-2018 969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8600" y="4495800"/>
            <a:ext cx="2997200" cy="224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2" descr="C:\Users\Carolyn\Pictures\2018-09-14 Carolyn's phone 9-14-2018\Carolyn's phone 9-14-2018 930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52177" y="4686301"/>
            <a:ext cx="2743200" cy="2057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3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COVID 2020 Changes</a:t>
            </a:r>
            <a:endParaRPr/>
          </a:p>
        </p:txBody>
      </p:sp>
      <p:sp>
        <p:nvSpPr>
          <p:cNvPr id="252" name="Google Shape;252;p13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4343400" cy="26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en-US" sz="2000"/>
              <a:t>ONLINE TICKETING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SzPts val="1200"/>
              <a:buChar char="■"/>
            </a:pPr>
            <a:r>
              <a:rPr lang="en-US" sz="2000"/>
              <a:t>Individual Season passes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SzPts val="1200"/>
              <a:buChar char="■"/>
            </a:pPr>
            <a:r>
              <a:rPr lang="en-US" sz="2000"/>
              <a:t>Carolyn’s Curbside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SzPts val="1200"/>
              <a:buChar char="■"/>
            </a:pPr>
            <a:r>
              <a:rPr lang="en-US" sz="2000"/>
              <a:t>Sanitation Crews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SzPts val="1200"/>
              <a:buChar char="■"/>
            </a:pPr>
            <a:r>
              <a:rPr lang="en-US" sz="2000"/>
              <a:t>Minimal School Tours – did we miss them?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SzPts val="1200"/>
              <a:buChar char="■"/>
            </a:pPr>
            <a:r>
              <a:rPr lang="en-US" sz="2000"/>
              <a:t>Local, Local , Local – people want it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SzPts val="1200"/>
              <a:buChar char="■"/>
            </a:pPr>
            <a:r>
              <a:rPr lang="en-US" sz="2000"/>
              <a:t>Close down 1 day per week? </a:t>
            </a:r>
            <a:endParaRPr sz="2000"/>
          </a:p>
        </p:txBody>
      </p:sp>
      <p:pic>
        <p:nvPicPr>
          <p:cNvPr id="253" name="Google Shape;253;p13" descr="C:\Users\Carolyn\Pictures\25% off Individual Season Pass 2 - 202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4800600"/>
            <a:ext cx="3159125" cy="1671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3" descr="C:\Users\Carolyn\Pictures\Carolyn's Curbside graphic - Dave - 2020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10200" y="1447800"/>
            <a:ext cx="3138673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86600" y="4267200"/>
            <a:ext cx="1885950" cy="251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19600" y="4267200"/>
            <a:ext cx="1885950" cy="251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4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Outside of the Ordinary</a:t>
            </a:r>
            <a:endParaRPr/>
          </a:p>
        </p:txBody>
      </p:sp>
      <p:sp>
        <p:nvSpPr>
          <p:cNvPr id="262" name="Google Shape;262;p14"/>
          <p:cNvSpPr txBox="1">
            <a:spLocks noGrp="1"/>
          </p:cNvSpPr>
          <p:nvPr>
            <p:ph type="body" idx="1"/>
          </p:nvPr>
        </p:nvSpPr>
        <p:spPr>
          <a:xfrm>
            <a:off x="457200" y="1295400"/>
            <a:ext cx="8229600" cy="4835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920"/>
              <a:buChar char="■"/>
            </a:pPr>
            <a:r>
              <a:rPr lang="en-US"/>
              <a:t>Listen and respond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SzPts val="1920"/>
              <a:buChar char="■"/>
            </a:pPr>
            <a:r>
              <a:rPr lang="en-US"/>
              <a:t>Research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SzPts val="1920"/>
              <a:buChar char="■"/>
            </a:pPr>
            <a:r>
              <a:rPr lang="en-US"/>
              <a:t>Members of a variety of organizations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SzPts val="1920"/>
              <a:buChar char="■"/>
            </a:pPr>
            <a:r>
              <a:rPr lang="en-US"/>
              <a:t>Goal to be Unique yet thematic</a:t>
            </a:r>
            <a:endParaRPr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SzPts val="1680"/>
              <a:buChar char="■"/>
            </a:pPr>
            <a:r>
              <a:rPr lang="en-US"/>
              <a:t>Little Bud’s Railroad</a:t>
            </a:r>
            <a:endParaRPr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SzPts val="1680"/>
              <a:buChar char="■"/>
            </a:pPr>
            <a:r>
              <a:rPr lang="en-US"/>
              <a:t>Uncle Lester’s Pig Races</a:t>
            </a:r>
            <a:endParaRPr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SzPts val="1680"/>
              <a:buChar char="■"/>
            </a:pPr>
            <a:r>
              <a:rPr lang="en-US"/>
              <a:t>Events – car show, music, etc. </a:t>
            </a:r>
            <a:endParaRPr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SzPts val="1680"/>
              <a:buChar char="■"/>
            </a:pPr>
            <a:r>
              <a:rPr lang="en-US"/>
              <a:t>Pumpkin Princess</a:t>
            </a:r>
            <a:endParaRPr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SzPts val="1680"/>
              <a:buChar char="■"/>
            </a:pPr>
            <a:r>
              <a:rPr lang="en-US"/>
              <a:t>Country Carousel</a:t>
            </a:r>
            <a:endParaRPr/>
          </a:p>
        </p:txBody>
      </p:sp>
      <p:pic>
        <p:nvPicPr>
          <p:cNvPr id="263" name="Google Shape;263;p14" descr="Patch pic 3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0" y="4343400"/>
            <a:ext cx="2438400" cy="182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5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How We Think Outside of the Box</a:t>
            </a:r>
            <a:endParaRPr/>
          </a:p>
        </p:txBody>
      </p:sp>
      <p:sp>
        <p:nvSpPr>
          <p:cNvPr id="269" name="Google Shape;269;p15"/>
          <p:cNvSpPr txBox="1">
            <a:spLocks noGrp="1"/>
          </p:cNvSpPr>
          <p:nvPr>
            <p:ph type="body" idx="1"/>
          </p:nvPr>
        </p:nvSpPr>
        <p:spPr>
          <a:xfrm>
            <a:off x="457200" y="1295400"/>
            <a:ext cx="8229600" cy="53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■"/>
            </a:pPr>
            <a:r>
              <a:rPr lang="en-US" sz="2400"/>
              <a:t>Listen</a:t>
            </a:r>
            <a:endParaRPr/>
          </a:p>
          <a:p>
            <a:pPr marL="742950" lvl="1" indent="-285750" algn="l" rtl="0">
              <a:spcBef>
                <a:spcPts val="480"/>
              </a:spcBef>
              <a:spcAft>
                <a:spcPts val="0"/>
              </a:spcAft>
              <a:buSzPts val="1440"/>
              <a:buChar char="■"/>
            </a:pPr>
            <a:r>
              <a:rPr lang="en-US" sz="2400"/>
              <a:t>Comment Cards</a:t>
            </a:r>
            <a:endParaRPr/>
          </a:p>
          <a:p>
            <a:pPr marL="742950" lvl="1" indent="-285750" algn="l" rtl="0">
              <a:spcBef>
                <a:spcPts val="480"/>
              </a:spcBef>
              <a:spcAft>
                <a:spcPts val="0"/>
              </a:spcAft>
              <a:buSzPts val="1440"/>
              <a:buChar char="■"/>
            </a:pPr>
            <a:r>
              <a:rPr lang="en-US" sz="2400"/>
              <a:t>Emails</a:t>
            </a:r>
            <a:endParaRPr/>
          </a:p>
          <a:p>
            <a:pPr marL="742950" lvl="1" indent="-285750" algn="l" rtl="0">
              <a:spcBef>
                <a:spcPts val="480"/>
              </a:spcBef>
              <a:spcAft>
                <a:spcPts val="0"/>
              </a:spcAft>
              <a:buSzPts val="1440"/>
              <a:buChar char="■"/>
            </a:pPr>
            <a:r>
              <a:rPr lang="en-US" sz="2400"/>
              <a:t>Our visitors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SzPts val="1440"/>
              <a:buChar char="■"/>
            </a:pPr>
            <a:r>
              <a:rPr lang="en-US" sz="2400"/>
              <a:t>Research</a:t>
            </a:r>
            <a:endParaRPr/>
          </a:p>
          <a:p>
            <a:pPr marL="742950" lvl="1" indent="-285750" algn="l" rtl="0">
              <a:spcBef>
                <a:spcPts val="400"/>
              </a:spcBef>
              <a:spcAft>
                <a:spcPts val="0"/>
              </a:spcAft>
              <a:buSzPts val="1200"/>
              <a:buChar char="■"/>
            </a:pPr>
            <a:r>
              <a:rPr lang="en-US" sz="2000"/>
              <a:t>Visit other sites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SzPts val="1440"/>
              <a:buChar char="■"/>
            </a:pPr>
            <a:r>
              <a:rPr lang="en-US" sz="2400"/>
              <a:t>Members of a variety organizations</a:t>
            </a:r>
            <a:endParaRPr/>
          </a:p>
          <a:p>
            <a:pPr marL="742950" lvl="1" indent="-285750" algn="l" rtl="0">
              <a:spcBef>
                <a:spcPts val="480"/>
              </a:spcBef>
              <a:spcAft>
                <a:spcPts val="0"/>
              </a:spcAft>
              <a:buSzPts val="1440"/>
              <a:buChar char="■"/>
            </a:pPr>
            <a:r>
              <a:rPr lang="en-US" sz="2400"/>
              <a:t>NAFDMA</a:t>
            </a:r>
            <a:endParaRPr/>
          </a:p>
          <a:p>
            <a:pPr marL="742950" lvl="1" indent="-285750" algn="l" rtl="0">
              <a:spcBef>
                <a:spcPts val="480"/>
              </a:spcBef>
              <a:spcAft>
                <a:spcPts val="0"/>
              </a:spcAft>
              <a:buSzPts val="1440"/>
              <a:buChar char="■"/>
            </a:pPr>
            <a:r>
              <a:rPr lang="en-US" sz="2400"/>
              <a:t>Local Chamber of Commerce</a:t>
            </a:r>
            <a:endParaRPr/>
          </a:p>
          <a:p>
            <a:pPr marL="742950" lvl="1" indent="-285750" algn="l" rtl="0">
              <a:spcBef>
                <a:spcPts val="480"/>
              </a:spcBef>
              <a:spcAft>
                <a:spcPts val="0"/>
              </a:spcAft>
              <a:buSzPts val="1440"/>
              <a:buChar char="■"/>
            </a:pPr>
            <a:r>
              <a:rPr lang="en-US" sz="2400"/>
              <a:t>Kansas City Attractions Association</a:t>
            </a:r>
            <a:endParaRPr/>
          </a:p>
          <a:p>
            <a:pPr marL="742950" lvl="1" indent="-285750" algn="l" rtl="0">
              <a:spcBef>
                <a:spcPts val="480"/>
              </a:spcBef>
              <a:spcAft>
                <a:spcPts val="0"/>
              </a:spcAft>
              <a:buSzPts val="1440"/>
              <a:buChar char="■"/>
            </a:pPr>
            <a:r>
              <a:rPr lang="en-US" sz="2400"/>
              <a:t>Among others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6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How We Built Our Operation </a:t>
            </a:r>
            <a:br>
              <a:rPr lang="en-US" sz="4000"/>
            </a:br>
            <a:r>
              <a:rPr lang="en-US" sz="4000"/>
              <a:t>Up to Be Successful</a:t>
            </a:r>
            <a:endParaRPr/>
          </a:p>
        </p:txBody>
      </p:sp>
      <p:sp>
        <p:nvSpPr>
          <p:cNvPr id="275" name="Google Shape;275;p16"/>
          <p:cNvSpPr txBox="1">
            <a:spLocks noGrp="1"/>
          </p:cNvSpPr>
          <p:nvPr>
            <p:ph type="body" idx="1"/>
          </p:nvPr>
        </p:nvSpPr>
        <p:spPr>
          <a:xfrm>
            <a:off x="152400" y="1447800"/>
            <a:ext cx="8839200" cy="468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lvl="1" indent="-285750" algn="l" rtl="0">
              <a:spcBef>
                <a:spcPts val="0"/>
              </a:spcBef>
              <a:spcAft>
                <a:spcPts val="0"/>
              </a:spcAft>
              <a:buSzPts val="1440"/>
              <a:buFont typeface="Noto Sans Symbols"/>
              <a:buNone/>
            </a:pPr>
            <a:endParaRPr sz="240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SzPts val="1680"/>
              <a:buChar char="■"/>
            </a:pPr>
            <a:r>
              <a:rPr lang="en-US" sz="2800"/>
              <a:t>Grew Carefully each year – </a:t>
            </a:r>
            <a:r>
              <a:rPr lang="en-US" sz="2800" b="1"/>
              <a:t>start small &amp; build slowly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SzPts val="1680"/>
              <a:buChar char="■"/>
            </a:pPr>
            <a:r>
              <a:rPr lang="en-US" sz="2800"/>
              <a:t>Add Something new every year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SzPts val="1680"/>
              <a:buChar char="■"/>
            </a:pPr>
            <a:r>
              <a:rPr lang="en-US" sz="2800"/>
              <a:t>Quality in what we do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SzPts val="1680"/>
              <a:buChar char="■"/>
            </a:pPr>
            <a:r>
              <a:rPr lang="en-US" sz="2800"/>
              <a:t>Seek to improve what we do all the time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SzPts val="1680"/>
              <a:buChar char="■"/>
            </a:pPr>
            <a:r>
              <a:rPr lang="en-US" sz="2800"/>
              <a:t>Upkeep the old and keep it great – one of the hardest aspects of an aging agritourism business</a:t>
            </a:r>
            <a:endParaRPr sz="280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SzPts val="1680"/>
              <a:buChar char="■"/>
            </a:pPr>
            <a:r>
              <a:rPr lang="en-US" sz="2800"/>
              <a:t>Keep our focus – we can’t be everything to everybody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SzPts val="1680"/>
              <a:buChar char="■"/>
            </a:pPr>
            <a:r>
              <a:rPr lang="en-US" sz="2800"/>
              <a:t>Contribute and be involved at a variety of levels in our community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ple">
  <a:themeElements>
    <a:clrScheme name="Maple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420</Words>
  <Application>Microsoft Office PowerPoint</Application>
  <PresentationFormat>On-screen Show (4:3)</PresentationFormat>
  <Paragraphs>81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Noto Sans Symbols</vt:lpstr>
      <vt:lpstr>Times New Roman</vt:lpstr>
      <vt:lpstr>Maple</vt:lpstr>
      <vt:lpstr>Sprouting New Ideas for your Agritourism Venue</vt:lpstr>
      <vt:lpstr>Traditional Farmers</vt:lpstr>
      <vt:lpstr>Traditional Garden</vt:lpstr>
      <vt:lpstr>Carolyn’s Country Cousins</vt:lpstr>
      <vt:lpstr>Our Story</vt:lpstr>
      <vt:lpstr>PowerPoint Presentation</vt:lpstr>
      <vt:lpstr>Transition</vt:lpstr>
      <vt:lpstr>Uncle Earl’s Mining Camp new 2006</vt:lpstr>
      <vt:lpstr>2010</vt:lpstr>
      <vt:lpstr>DONUTS DONUTS DONUTS</vt:lpstr>
      <vt:lpstr>2016</vt:lpstr>
      <vt:lpstr>2018-2019</vt:lpstr>
      <vt:lpstr>COVID 2020 Changes</vt:lpstr>
      <vt:lpstr>Outside of the Ordinary</vt:lpstr>
      <vt:lpstr>How We Think Outside of the Box</vt:lpstr>
      <vt:lpstr>How We Built Our Operation  Up to Be Successful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Owen, Jade A (HSC)</cp:lastModifiedBy>
  <cp:revision>2</cp:revision>
  <dcterms:created xsi:type="dcterms:W3CDTF">2009-01-02T21:02:53Z</dcterms:created>
  <dcterms:modified xsi:type="dcterms:W3CDTF">2021-04-06T18:57:55Z</dcterms:modified>
</cp:coreProperties>
</file>